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19" r:id="rId11"/>
    <p:sldId id="301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25" r:id="rId20"/>
    <p:sldId id="326" r:id="rId21"/>
    <p:sldId id="327" r:id="rId22"/>
    <p:sldId id="328" r:id="rId23"/>
    <p:sldId id="308" r:id="rId24"/>
    <p:sldId id="310" r:id="rId25"/>
    <p:sldId id="309" r:id="rId26"/>
    <p:sldId id="311" r:id="rId27"/>
    <p:sldId id="312" r:id="rId28"/>
    <p:sldId id="313" r:id="rId29"/>
    <p:sldId id="314" r:id="rId30"/>
    <p:sldId id="315" r:id="rId31"/>
    <p:sldId id="317" r:id="rId32"/>
    <p:sldId id="320" r:id="rId33"/>
    <p:sldId id="322" r:id="rId34"/>
    <p:sldId id="316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240" y="10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 smtClean="0"/>
            <a:t>Labelled</a:t>
          </a:r>
          <a:r>
            <a:rPr lang="en-US" dirty="0" smtClean="0"/>
            <a:t> Data </a:t>
          </a:r>
          <a:endParaRPr lang="en-US" dirty="0"/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 smtClean="0"/>
            <a:t>Extraction of features</a:t>
          </a:r>
          <a:endParaRPr lang="en-US" dirty="0"/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 smtClean="0"/>
            <a:t>New Data</a:t>
          </a:r>
          <a:endParaRPr lang="en-US" dirty="0"/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 smtClean="0"/>
            <a:t>Algorithm </a:t>
          </a:r>
          <a:endParaRPr lang="en-US" dirty="0"/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 smtClean="0"/>
            <a:t>Label</a:t>
          </a:r>
          <a:endParaRPr lang="en-US" dirty="0"/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Labelled</a:t>
          </a:r>
          <a:r>
            <a:rPr lang="en-US" sz="2100" kern="1200" dirty="0" smtClean="0"/>
            <a:t> Data </a:t>
          </a:r>
          <a:endParaRPr lang="en-US" sz="2100" kern="1200" dirty="0"/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Extraction of features</a:t>
          </a:r>
          <a:endParaRPr lang="en-US" sz="2100" kern="1200" dirty="0"/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Learning</a:t>
          </a:r>
          <a:endParaRPr lang="en-US" sz="2100" kern="1200" dirty="0"/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</a:t>
          </a:r>
          <a:endParaRPr lang="en-US" sz="2100" kern="1200" dirty="0"/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Model</a:t>
          </a:r>
          <a:endParaRPr lang="en-US" sz="2300" kern="1200" dirty="0"/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 Data</a:t>
          </a:r>
          <a:endParaRPr lang="en-US" sz="2300" kern="1200" dirty="0"/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</a:t>
          </a:r>
          <a:endParaRPr lang="en-US" sz="2300" kern="1200" dirty="0"/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Label</a:t>
          </a:r>
          <a:endParaRPr lang="en-US" sz="2300" kern="1200" dirty="0"/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Machine Learning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  <a:r>
              <a:rPr lang="en-US" dirty="0" err="1" smtClean="0"/>
              <a:t>vs</a:t>
            </a:r>
            <a:r>
              <a:rPr lang="en-US" dirty="0" smtClean="0"/>
              <a:t> Unsupervised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Supervised </a:t>
            </a:r>
          </a:p>
          <a:p>
            <a:pPr lvl="1"/>
            <a:r>
              <a:rPr lang="en-US" sz="2400" dirty="0" smtClean="0"/>
              <a:t>The required labels are known</a:t>
            </a:r>
          </a:p>
          <a:p>
            <a:pPr lvl="1"/>
            <a:r>
              <a:rPr lang="en-US" sz="2400" dirty="0" smtClean="0"/>
              <a:t>Aiming to find an algorithm that correctly identifies these</a:t>
            </a:r>
          </a:p>
          <a:p>
            <a:pPr lvl="1"/>
            <a:r>
              <a:rPr lang="en-US" sz="2400" dirty="0" smtClean="0"/>
              <a:t>Iterative exploration and refinement</a:t>
            </a:r>
          </a:p>
          <a:p>
            <a:pPr lvl="1"/>
            <a:r>
              <a:rPr lang="en-US" sz="2400" dirty="0" smtClean="0"/>
              <a:t>Useful for prediction</a:t>
            </a:r>
          </a:p>
          <a:p>
            <a:r>
              <a:rPr lang="en-US" sz="2800" dirty="0" smtClean="0"/>
              <a:t>Unsupervised</a:t>
            </a:r>
          </a:p>
          <a:p>
            <a:pPr lvl="1"/>
            <a:r>
              <a:rPr lang="en-US" sz="2400" dirty="0" smtClean="0"/>
              <a:t>The labels are not known</a:t>
            </a:r>
          </a:p>
          <a:p>
            <a:pPr lvl="1"/>
            <a:r>
              <a:rPr lang="en-US" sz="2400" dirty="0" smtClean="0"/>
              <a:t>The system identifies new classifications</a:t>
            </a:r>
          </a:p>
          <a:p>
            <a:pPr lvl="1"/>
            <a:r>
              <a:rPr lang="en-US" sz="2400" dirty="0" smtClean="0"/>
              <a:t>Exploring the past, better understanding it</a:t>
            </a:r>
          </a:p>
          <a:p>
            <a:r>
              <a:rPr lang="en-US" dirty="0" smtClean="0"/>
              <a:t>Reinforcement</a:t>
            </a:r>
          </a:p>
          <a:p>
            <a:pPr lvl="1"/>
            <a:r>
              <a:rPr lang="en-US" dirty="0" smtClean="0"/>
              <a:t>Learning as you go</a:t>
            </a:r>
          </a:p>
          <a:p>
            <a:pPr lvl="1"/>
            <a:r>
              <a:rPr lang="en-US" dirty="0" smtClean="0"/>
              <a:t>E.g. learning to play chess while playing chess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/>
              <a:t>Regression / </a:t>
            </a:r>
            <a:r>
              <a:rPr lang="en-US" dirty="0" smtClean="0"/>
              <a:t>Prediction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Recommendation and Collaborative Filtering</a:t>
            </a:r>
          </a:p>
          <a:p>
            <a:r>
              <a:rPr lang="en-US" dirty="0" smtClean="0"/>
              <a:t>Frequent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a class into which this sample fits</a:t>
            </a:r>
          </a:p>
          <a:p>
            <a:pPr lvl="1"/>
            <a:r>
              <a:rPr lang="en-US" dirty="0" smtClean="0"/>
              <a:t>E.g. look at a picture and decide if it contains a bird</a:t>
            </a:r>
          </a:p>
          <a:p>
            <a:pPr lvl="1"/>
            <a:r>
              <a:rPr lang="en-US" dirty="0" smtClean="0"/>
              <a:t>A key part of artificial intelligence</a:t>
            </a:r>
          </a:p>
          <a:p>
            <a:pPr lvl="1"/>
            <a:r>
              <a:rPr lang="en-US" dirty="0" smtClean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Applying a model based on previous data</a:t>
            </a:r>
          </a:p>
          <a:p>
            <a:pPr lvl="1"/>
            <a:r>
              <a:rPr lang="en-US" sz="2400" dirty="0" smtClean="0"/>
              <a:t>Allows prediction of future state</a:t>
            </a:r>
          </a:p>
          <a:p>
            <a:r>
              <a:rPr lang="en-US" sz="2800" dirty="0" smtClean="0"/>
              <a:t>Many statistical techniques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 err="1" smtClean="0"/>
              <a:t>vs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produces a real number or numbers</a:t>
            </a:r>
          </a:p>
          <a:p>
            <a:pPr lvl="1"/>
            <a:r>
              <a:rPr lang="en-US" dirty="0" smtClean="0"/>
              <a:t>i.e. a continuously varying answer or answers</a:t>
            </a:r>
          </a:p>
          <a:p>
            <a:r>
              <a:rPr lang="en-US" dirty="0" smtClean="0"/>
              <a:t>Classification identifies a set or element of a set</a:t>
            </a:r>
          </a:p>
          <a:p>
            <a:pPr lvl="1"/>
            <a:r>
              <a:rPr lang="en-US" dirty="0" smtClean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 Theorem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P(A|B) is the probability of A given B</a:t>
            </a:r>
          </a:p>
          <a:p>
            <a:r>
              <a:rPr lang="en-US" dirty="0" smtClean="0"/>
              <a:t>P(A) is the probability of A without regard to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Naïve Bayes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43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Definitions and terminology</a:t>
            </a:r>
          </a:p>
          <a:p>
            <a:r>
              <a:rPr lang="en-US" dirty="0" smtClean="0"/>
              <a:t>The overall process</a:t>
            </a:r>
          </a:p>
          <a:p>
            <a:r>
              <a:rPr lang="en-US" dirty="0" smtClean="0"/>
              <a:t>Main techniques</a:t>
            </a:r>
          </a:p>
          <a:p>
            <a:r>
              <a:rPr lang="en-US" dirty="0" smtClean="0"/>
              <a:t>Algorithms and examples</a:t>
            </a:r>
          </a:p>
          <a:p>
            <a:r>
              <a:rPr lang="en-US" dirty="0" smtClean="0"/>
              <a:t>Big Data Machine Learning</a:t>
            </a:r>
          </a:p>
          <a:p>
            <a:r>
              <a:rPr lang="en-US" dirty="0" smtClean="0"/>
              <a:t>R and PMML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smtClean="0"/>
              <a:t>Introduction to the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Tensor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nnounced and open sourced in Nov 2015</a:t>
            </a:r>
          </a:p>
          <a:p>
            <a:pPr lvl="1"/>
            <a:r>
              <a:rPr lang="en-US" sz="2000" dirty="0" smtClean="0"/>
              <a:t>Strong adoption in the meantime</a:t>
            </a:r>
          </a:p>
          <a:p>
            <a:r>
              <a:rPr lang="en-US" sz="2400" dirty="0" smtClean="0"/>
              <a:t>CPU and GPU support with no coding changes</a:t>
            </a:r>
          </a:p>
          <a:p>
            <a:r>
              <a:rPr lang="en-US" sz="2400" dirty="0" smtClean="0"/>
              <a:t>Neural networks plus arbitrary </a:t>
            </a:r>
            <a:r>
              <a:rPr lang="en-US" sz="2400" dirty="0" err="1" smtClean="0"/>
              <a:t>dataflows</a:t>
            </a:r>
            <a:endParaRPr lang="en-US" sz="2400" dirty="0" smtClean="0"/>
          </a:p>
          <a:p>
            <a:r>
              <a:rPr lang="en-US" sz="2400" dirty="0" err="1" smtClean="0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2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Inspirobot.me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17638"/>
            <a:ext cx="48133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MLLib’s</a:t>
            </a:r>
            <a:r>
              <a:rPr lang="en-US" dirty="0" smtClean="0"/>
              <a:t>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items into clusters</a:t>
            </a:r>
          </a:p>
          <a:p>
            <a:pPr lvl="1"/>
            <a:r>
              <a:rPr lang="en-US" dirty="0" smtClean="0"/>
              <a:t>Where items in a cluster are more similar to each other than to items in other clusters</a:t>
            </a:r>
          </a:p>
          <a:p>
            <a:r>
              <a:rPr lang="en-US" dirty="0" smtClean="0"/>
              <a:t>Basically creating the classifications from the data rather than applying them a priori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MLLib’s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 and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FPM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  <a:p>
            <a:pPr lvl="1"/>
            <a:r>
              <a:rPr lang="en-US" dirty="0"/>
              <a:t>FP-growth</a:t>
            </a:r>
          </a:p>
          <a:p>
            <a:pPr lvl="1"/>
            <a:r>
              <a:rPr lang="en-US" dirty="0"/>
              <a:t>association rules</a:t>
            </a:r>
          </a:p>
          <a:p>
            <a:pPr lvl="1"/>
            <a:r>
              <a:rPr lang="en-US" dirty="0" err="1"/>
              <a:t>PrefixSpan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r>
              <a:rPr lang="en-US" dirty="0" smtClean="0"/>
              <a:t> Pipelines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Obviously we can learn more insights with more data</a:t>
            </a:r>
          </a:p>
          <a:p>
            <a:r>
              <a:rPr lang="en-US" dirty="0" smtClean="0"/>
              <a:t>Many examples </a:t>
            </a:r>
          </a:p>
          <a:p>
            <a:pPr lvl="1"/>
            <a:r>
              <a:rPr lang="en-US" dirty="0" smtClean="0"/>
              <a:t>Netflix competition</a:t>
            </a:r>
          </a:p>
          <a:p>
            <a:pPr lvl="1"/>
            <a:r>
              <a:rPr lang="en-US" dirty="0" smtClean="0"/>
              <a:t>Google, Facebook, Twitter </a:t>
            </a:r>
            <a:r>
              <a:rPr lang="en-US" dirty="0" err="1" smtClean="0"/>
              <a:t>etc</a:t>
            </a:r>
            <a:r>
              <a:rPr lang="en-US" dirty="0" smtClean="0"/>
              <a:t> are all doing big data ML</a:t>
            </a:r>
          </a:p>
          <a:p>
            <a:r>
              <a:rPr lang="en-US" dirty="0" smtClean="0"/>
              <a:t>Obviously we want the right algorithms: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Kmeans</a:t>
            </a:r>
            <a:r>
              <a:rPr lang="en-US" dirty="0" smtClean="0"/>
              <a:t>++ is a parallelizable version of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err="1" smtClean="0"/>
              <a:t>MLLib</a:t>
            </a:r>
            <a:r>
              <a:rPr lang="en-US" dirty="0"/>
              <a:t> </a:t>
            </a:r>
            <a:r>
              <a:rPr lang="en-US" dirty="0" smtClean="0"/>
              <a:t>and Mahout come pre-built with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Model Markup Language (PMML)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sharing models from machine learning</a:t>
            </a:r>
          </a:p>
          <a:p>
            <a:r>
              <a:rPr lang="en-US" dirty="0" smtClean="0"/>
              <a:t>Supported by R and other packages</a:t>
            </a:r>
          </a:p>
          <a:p>
            <a:r>
              <a:rPr lang="en-US" dirty="0" smtClean="0"/>
              <a:t>Mahout has no support</a:t>
            </a:r>
          </a:p>
          <a:p>
            <a:r>
              <a:rPr lang="en-US" dirty="0" smtClean="0"/>
              <a:t>Spark can export but not yet import</a:t>
            </a:r>
          </a:p>
          <a:p>
            <a:pPr lvl="1"/>
            <a:r>
              <a:rPr lang="en-US" dirty="0" err="1" smtClean="0"/>
              <a:t>Scala</a:t>
            </a:r>
            <a:r>
              <a:rPr lang="en-US" dirty="0" smtClean="0"/>
              <a:t> only so far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a powerful way of gaining insight and value from big data</a:t>
            </a:r>
          </a:p>
          <a:p>
            <a:pPr lvl="1"/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Classification and prediction</a:t>
            </a:r>
          </a:p>
          <a:p>
            <a:pPr lvl="1"/>
            <a:r>
              <a:rPr lang="en-US" dirty="0" smtClean="0"/>
              <a:t>Clustering and understanding</a:t>
            </a:r>
          </a:p>
          <a:p>
            <a:r>
              <a:rPr lang="en-US" dirty="0" smtClean="0"/>
              <a:t>Many coding and deployment options</a:t>
            </a:r>
          </a:p>
          <a:p>
            <a:r>
              <a:rPr lang="en-US" dirty="0" smtClean="0"/>
              <a:t>Built into Spark, </a:t>
            </a:r>
            <a:r>
              <a:rPr lang="en-US" dirty="0" err="1" smtClean="0"/>
              <a:t>Hadoop</a:t>
            </a:r>
            <a:r>
              <a:rPr lang="en-US" dirty="0" smtClean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Ok that was a circular definition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</a:t>
            </a:r>
            <a:r>
              <a:rPr lang="en-US" dirty="0" err="1" smtClean="0"/>
              <a:t>analyse</a:t>
            </a:r>
            <a:r>
              <a:rPr lang="en-US" dirty="0" smtClean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Fraud Detection</a:t>
            </a:r>
          </a:p>
          <a:p>
            <a:pPr lvl="1"/>
            <a:r>
              <a:rPr lang="en-US" sz="1800" dirty="0" smtClean="0"/>
              <a:t>Spam emails, fake reviews, credit card fraud</a:t>
            </a:r>
          </a:p>
          <a:p>
            <a:r>
              <a:rPr lang="en-US" sz="2400" dirty="0" smtClean="0"/>
              <a:t>Personalization</a:t>
            </a:r>
          </a:p>
          <a:p>
            <a:pPr lvl="1"/>
            <a:r>
              <a:rPr lang="en-US" sz="1800" dirty="0" smtClean="0"/>
              <a:t>Recommendations </a:t>
            </a:r>
            <a:endParaRPr lang="en-US" sz="1800" dirty="0"/>
          </a:p>
          <a:p>
            <a:r>
              <a:rPr lang="en-US" sz="2400" dirty="0" smtClean="0"/>
              <a:t>Targeted Marketing</a:t>
            </a:r>
          </a:p>
          <a:p>
            <a:pPr lvl="1"/>
            <a:r>
              <a:rPr lang="en-US" sz="2000" dirty="0" smtClean="0"/>
              <a:t>Predictive preferences, cross-selling</a:t>
            </a:r>
            <a:endParaRPr lang="en-US" sz="2000" dirty="0"/>
          </a:p>
          <a:p>
            <a:r>
              <a:rPr lang="en-US" sz="2400" dirty="0" smtClean="0"/>
              <a:t>Content Classification</a:t>
            </a:r>
          </a:p>
          <a:p>
            <a:pPr lvl="1"/>
            <a:r>
              <a:rPr lang="en-US" sz="2000" dirty="0" smtClean="0"/>
              <a:t>Document classification, sentiment analysis</a:t>
            </a:r>
            <a:endParaRPr lang="en-US" sz="2000" dirty="0"/>
          </a:p>
          <a:p>
            <a:r>
              <a:rPr lang="en-US" sz="2400" dirty="0" smtClean="0"/>
              <a:t>Customer Support</a:t>
            </a:r>
          </a:p>
          <a:p>
            <a:pPr lvl="1"/>
            <a:r>
              <a:rPr lang="en-US" sz="2000" dirty="0" smtClean="0"/>
              <a:t>Social media analysis</a:t>
            </a:r>
            <a:endParaRPr lang="en-US" sz="2400" dirty="0" smtClean="0"/>
          </a:p>
          <a:p>
            <a:r>
              <a:rPr lang="en-US" sz="2400" dirty="0" smtClean="0"/>
              <a:t>Many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phase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phase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Some incoming data to be </a:t>
            </a:r>
            <a:r>
              <a:rPr lang="en-US" dirty="0" err="1" smtClean="0"/>
              <a:t>analysed</a:t>
            </a:r>
            <a:endParaRPr lang="en-US" dirty="0" smtClean="0"/>
          </a:p>
          <a:p>
            <a:pPr lvl="1"/>
            <a:r>
              <a:rPr lang="en-US" dirty="0" smtClean="0"/>
              <a:t>E.g. a JPG picture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Some quantifiable data from the sample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colour</a:t>
            </a:r>
            <a:r>
              <a:rPr lang="en-US" dirty="0" smtClean="0"/>
              <a:t>, height, width, pixel data,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Label </a:t>
            </a:r>
          </a:p>
          <a:p>
            <a:pPr lvl="1"/>
            <a:r>
              <a:rPr lang="en-US" dirty="0" smtClean="0"/>
              <a:t>Some useful information about the sample that we wish to </a:t>
            </a:r>
            <a:r>
              <a:rPr lang="en-US" dirty="0" err="1" smtClean="0"/>
              <a:t>categorise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E.g. looking at a picture this is a person</a:t>
            </a:r>
          </a:p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The output of some learning algorithm </a:t>
            </a:r>
          </a:p>
          <a:p>
            <a:pPr lvl="1"/>
            <a:r>
              <a:rPr lang="en-US" dirty="0" smtClean="0"/>
              <a:t>The parameterization of an algorithm that can be run against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4172</TotalTime>
  <Words>692</Words>
  <Application>Microsoft Macintosh PowerPoint</Application>
  <PresentationFormat>On-screen Show (4:3)</PresentationFormat>
  <Paragraphs>152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Cloud Computing and Big Data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Supervised vs Unsupervised</vt:lpstr>
      <vt:lpstr>Types of learning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Deep Learning</vt:lpstr>
      <vt:lpstr>Google Tensor Flow</vt:lpstr>
      <vt:lpstr>TensorFlow</vt:lpstr>
      <vt:lpstr>Inspirobot.me 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MLLib FPM</vt:lpstr>
      <vt:lpstr>Spark MLLib Pipelines</vt:lpstr>
      <vt:lpstr>Big Data ML</vt:lpstr>
      <vt:lpstr>Amazon Machine Learning</vt:lpstr>
      <vt:lpstr>Predictive Model Markup Language (PMML)</vt:lpstr>
      <vt:lpstr>Recap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452</cp:revision>
  <dcterms:created xsi:type="dcterms:W3CDTF">2012-03-07T10:41:54Z</dcterms:created>
  <dcterms:modified xsi:type="dcterms:W3CDTF">2017-07-09T06:01:25Z</dcterms:modified>
</cp:coreProperties>
</file>